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8" r:id="rId2"/>
    <p:sldMasterId id="2147483676" r:id="rId3"/>
  </p:sldMasterIdLst>
  <p:notesMasterIdLst>
    <p:notesMasterId r:id="rId24"/>
  </p:notesMasterIdLst>
  <p:sldIdLst>
    <p:sldId id="289"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67" r:id="rId22"/>
    <p:sldId id="259" r:id="rId23"/>
  </p:sldIdLst>
  <p:sldSz cx="12192000" cy="6858000"/>
  <p:notesSz cx="6858000" cy="9144000"/>
  <p:embeddedFontLst>
    <p:embeddedFont>
      <p:font typeface="Roboto Slab" charset="0"/>
      <p:regular r:id="rId25"/>
      <p:bold r:id="rId26"/>
    </p:embeddedFont>
    <p:embeddedFont>
      <p:font typeface="Calibri" pitchFamily="34" charset="0"/>
      <p:regular r:id="rId27"/>
      <p:bold r:id="rId28"/>
      <p:italic r:id="rId29"/>
      <p:boldItalic r:id="rId30"/>
    </p:embeddedFont>
    <p:embeddedFont>
      <p:font typeface="Calibri Light" pitchFamily="34" charset="0"/>
      <p:regular r:id="rId31"/>
      <p:italic r:id="rId32"/>
    </p:embeddedFont>
    <p:embeddedFont>
      <p:font typeface="Montserrat Light" charset="0"/>
      <p:regular r:id="rId33"/>
      <p:italic r:id="rId34"/>
    </p:embeddedFont>
    <p:embeddedFont>
      <p:font typeface="Montserrat Bold" charset="0"/>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9466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3EF3-0F9B-4425-BB72-0BEB5267ED23}" type="datetimeFigureOut">
              <a:rPr lang="en-US" smtClean="0"/>
              <a:pPr/>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EAAA-9FE9-4C0D-9328-5899C37F98E8}" type="slidenum">
              <a:rPr lang="en-US" smtClean="0"/>
              <a:pPr/>
              <a:t>‹#›</a:t>
            </a:fld>
            <a:endParaRPr lang="en-US"/>
          </a:p>
        </p:txBody>
      </p:sp>
    </p:spTree>
    <p:extLst>
      <p:ext uri="{BB962C8B-B14F-4D97-AF65-F5344CB8AC3E}">
        <p14:creationId xmlns:p14="http://schemas.microsoft.com/office/powerpoint/2010/main" xmlns="" val="374670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28888"/>
          <a:stretch/>
        </p:blipFill>
        <p:spPr>
          <a:xfrm>
            <a:off x="420808" y="423775"/>
            <a:ext cx="2760542" cy="789564"/>
          </a:xfrm>
          <a:prstGeom prst="rect">
            <a:avLst/>
          </a:prstGeom>
        </p:spPr>
      </p:pic>
    </p:spTree>
    <p:extLst>
      <p:ext uri="{BB962C8B-B14F-4D97-AF65-F5344CB8AC3E}">
        <p14:creationId xmlns:p14="http://schemas.microsoft.com/office/powerpoint/2010/main" xmlns="" val="410044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181D73-72B9-4F40-AAB3-13A26D71003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8949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9EB386-C260-4244-9F22-71C5BEEAC684}"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25901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F87C7D-74E9-46ED-A87F-311C55ECC35B}"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2054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6AC6E1-8710-4FFE-A2E3-E9AEBE0B5C21}"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700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941E83-6A45-4B5F-90DA-DAF1AA28FCE9}" type="datetime3">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246919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482987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4AC64-A4F1-1B8A-0AC6-4786A9B97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AB1F2B5-8413-5EB3-B83E-FB835710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6D085EC-A9B6-5923-ED6D-895F6E8C457B}"/>
              </a:ext>
            </a:extLst>
          </p:cNvPr>
          <p:cNvSpPr>
            <a:spLocks noGrp="1"/>
          </p:cNvSpPr>
          <p:nvPr>
            <p:ph type="dt" sz="half" idx="10"/>
          </p:nvPr>
        </p:nvSpPr>
        <p:spPr/>
        <p:txBody>
          <a:bodyPr/>
          <a:lstStyle/>
          <a:p>
            <a:fld id="{A6B662C6-8A70-432E-A122-162871335AD1}" type="datetime3">
              <a:rPr lang="en-US" smtClean="0"/>
              <a:pPr/>
              <a:t>20 February 2023</a:t>
            </a:fld>
            <a:endParaRPr lang="en-IN"/>
          </a:p>
        </p:txBody>
      </p:sp>
      <p:sp>
        <p:nvSpPr>
          <p:cNvPr id="5" name="Footer Placeholder 4">
            <a:extLst>
              <a:ext uri="{FF2B5EF4-FFF2-40B4-BE49-F238E27FC236}">
                <a16:creationId xmlns:a16="http://schemas.microsoft.com/office/drawing/2014/main" xmlns="" id="{159C7944-D37B-7872-0157-363B93FA4199}"/>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DF0B8F9D-BD9A-C814-1FC1-B509D2613E5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884675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3B3BE-F57D-DA7E-5851-6DA98294F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9F319E7-1597-B027-1498-94C3B6A09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96EB0F-2E52-724D-9781-0E75933C503B}"/>
              </a:ext>
            </a:extLst>
          </p:cNvPr>
          <p:cNvSpPr>
            <a:spLocks noGrp="1"/>
          </p:cNvSpPr>
          <p:nvPr>
            <p:ph type="dt" sz="half" idx="10"/>
          </p:nvPr>
        </p:nvSpPr>
        <p:spPr/>
        <p:txBody>
          <a:bodyPr/>
          <a:lstStyle/>
          <a:p>
            <a:fld id="{535C51BE-ECC1-48F5-8723-A0461878BE14}" type="datetime3">
              <a:rPr lang="en-US" smtClean="0"/>
              <a:pPr/>
              <a:t>20 February 2023</a:t>
            </a:fld>
            <a:endParaRPr lang="en-IN"/>
          </a:p>
        </p:txBody>
      </p:sp>
      <p:sp>
        <p:nvSpPr>
          <p:cNvPr id="5" name="Footer Placeholder 4">
            <a:extLst>
              <a:ext uri="{FF2B5EF4-FFF2-40B4-BE49-F238E27FC236}">
                <a16:creationId xmlns:a16="http://schemas.microsoft.com/office/drawing/2014/main" xmlns="" id="{C8774792-13F4-3FF3-4F7A-8EED062BA5DC}"/>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88960C60-0F54-2F6B-2CEE-9E0E0156D92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50025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D0984D-EBB1-09FC-80CF-76E77B02C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D724C25-3780-0A64-BC51-7E73C81F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8554AC3-B0FD-3951-035E-D08C4C90D8DF}"/>
              </a:ext>
            </a:extLst>
          </p:cNvPr>
          <p:cNvSpPr>
            <a:spLocks noGrp="1"/>
          </p:cNvSpPr>
          <p:nvPr>
            <p:ph type="dt" sz="half" idx="10"/>
          </p:nvPr>
        </p:nvSpPr>
        <p:spPr/>
        <p:txBody>
          <a:bodyPr/>
          <a:lstStyle/>
          <a:p>
            <a:fld id="{76238A72-2DDC-4F0C-A767-031A00DA58F0}" type="datetime3">
              <a:rPr lang="en-US" smtClean="0"/>
              <a:pPr/>
              <a:t>20 February 2023</a:t>
            </a:fld>
            <a:endParaRPr lang="en-IN"/>
          </a:p>
        </p:txBody>
      </p:sp>
      <p:sp>
        <p:nvSpPr>
          <p:cNvPr id="5" name="Footer Placeholder 4">
            <a:extLst>
              <a:ext uri="{FF2B5EF4-FFF2-40B4-BE49-F238E27FC236}">
                <a16:creationId xmlns:a16="http://schemas.microsoft.com/office/drawing/2014/main" xmlns="" id="{2322F70A-B226-43F3-56D5-B4DDFE43065A}"/>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043E0301-4A22-9AA8-709D-332E1C901F53}"/>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972264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3B3474-1720-0F74-B17B-E84FC50CA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8015A8F-9597-F873-5200-2938A5DCD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32D42FB-4CF6-A56B-4859-4B6AFA300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A327CD2-F085-A433-6B21-C4760E9C0DA0}"/>
              </a:ext>
            </a:extLst>
          </p:cNvPr>
          <p:cNvSpPr>
            <a:spLocks noGrp="1"/>
          </p:cNvSpPr>
          <p:nvPr>
            <p:ph type="dt" sz="half" idx="10"/>
          </p:nvPr>
        </p:nvSpPr>
        <p:spPr/>
        <p:txBody>
          <a:bodyPr/>
          <a:lstStyle/>
          <a:p>
            <a:fld id="{2366CC46-76C0-4E18-84BB-05A13C50C19C}" type="datetime3">
              <a:rPr lang="en-US" smtClean="0"/>
              <a:pPr/>
              <a:t>20 February 2023</a:t>
            </a:fld>
            <a:endParaRPr lang="en-IN"/>
          </a:p>
        </p:txBody>
      </p:sp>
      <p:sp>
        <p:nvSpPr>
          <p:cNvPr id="6" name="Footer Placeholder 5">
            <a:extLst>
              <a:ext uri="{FF2B5EF4-FFF2-40B4-BE49-F238E27FC236}">
                <a16:creationId xmlns:a16="http://schemas.microsoft.com/office/drawing/2014/main" xmlns="" id="{271470E5-5BAD-34BF-D5D7-3563FEF90C22}"/>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4F0492B8-D262-2FDF-B614-AB43A7AE82C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63639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12000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Roboto Slab"/>
              <a:ea typeface="+mn-ea"/>
              <a:cs typeface="+mn-cs"/>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b="29472"/>
          <a:stretch/>
        </p:blipFill>
        <p:spPr>
          <a:xfrm>
            <a:off x="400639" y="379813"/>
            <a:ext cx="2444161" cy="693336"/>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5" name="Date Placeholder 4">
            <a:extLst>
              <a:ext uri="{FF2B5EF4-FFF2-40B4-BE49-F238E27FC236}">
                <a16:creationId xmlns:a16="http://schemas.microsoft.com/office/drawing/2014/main" xmlns="" id="{CE7D1A7F-7373-3869-7B19-D11B972020F9}"/>
              </a:ext>
            </a:extLst>
          </p:cNvPr>
          <p:cNvSpPr>
            <a:spLocks noGrp="1"/>
          </p:cNvSpPr>
          <p:nvPr>
            <p:ph type="dt" sz="half" idx="10"/>
          </p:nvPr>
        </p:nvSpPr>
        <p:spPr>
          <a:xfrm>
            <a:off x="254475" y="6382786"/>
            <a:ext cx="2743200" cy="365125"/>
          </a:xfrm>
        </p:spPr>
        <p:txBody>
          <a:bodyPr/>
          <a:lstStyle>
            <a:lvl1pPr>
              <a:defRPr>
                <a:solidFill>
                  <a:schemeClr val="tx1"/>
                </a:solidFill>
              </a:defRPr>
            </a:lvl1pPr>
          </a:lstStyle>
          <a:p>
            <a:pPr>
              <a:defRPr/>
            </a:pPr>
            <a:fld id="{49954A08-F531-4BFB-B155-FB6526D1B190}" type="datetime3">
              <a:rPr lang="en-US" smtClean="0"/>
              <a:pPr>
                <a:defRPr/>
              </a:pPr>
              <a:t>20 February 2023</a:t>
            </a:fld>
            <a:endParaRPr lang="en-US"/>
          </a:p>
        </p:txBody>
      </p:sp>
      <p:sp>
        <p:nvSpPr>
          <p:cNvPr id="10" name="Slide Number Placeholder 9">
            <a:extLst>
              <a:ext uri="{FF2B5EF4-FFF2-40B4-BE49-F238E27FC236}">
                <a16:creationId xmlns:a16="http://schemas.microsoft.com/office/drawing/2014/main" xmlns="" id="{C78AE685-7A90-7A5D-4D8F-1CB8728E0A51}"/>
              </a:ext>
            </a:extLst>
          </p:cNvPr>
          <p:cNvSpPr>
            <a:spLocks noGrp="1"/>
          </p:cNvSpPr>
          <p:nvPr>
            <p:ph type="sldNum" sz="quarter" idx="12"/>
          </p:nvPr>
        </p:nvSpPr>
        <p:spPr>
          <a:xfrm>
            <a:off x="9194324" y="6382786"/>
            <a:ext cx="2743200" cy="365125"/>
          </a:xfrm>
        </p:spPr>
        <p:txBody>
          <a:bodyPr/>
          <a:lstStyle>
            <a:lvl1pPr>
              <a:defRPr>
                <a:solidFill>
                  <a:schemeClr val="tx1"/>
                </a:solidFill>
              </a:defRPr>
            </a:lvl1pPr>
          </a:lstStyle>
          <a:p>
            <a:pPr>
              <a:defRPr/>
            </a:pPr>
            <a:endParaRPr lang="en-US" dirty="0"/>
          </a:p>
        </p:txBody>
      </p:sp>
      <p:sp>
        <p:nvSpPr>
          <p:cNvPr id="2" name="Footer Placeholder 4">
            <a:extLst>
              <a:ext uri="{FF2B5EF4-FFF2-40B4-BE49-F238E27FC236}">
                <a16:creationId xmlns:a16="http://schemas.microsoft.com/office/drawing/2014/main" xmlns="" id="{84B887BD-4322-C2D5-FA8B-30CE46F751AE}"/>
              </a:ext>
            </a:extLst>
          </p:cNvPr>
          <p:cNvSpPr>
            <a:spLocks noGrp="1"/>
          </p:cNvSpPr>
          <p:nvPr>
            <p:ph type="ftr" sz="quarter" idx="3"/>
          </p:nvPr>
        </p:nvSpPr>
        <p:spPr>
          <a:xfrm>
            <a:off x="3174023" y="6382785"/>
            <a:ext cx="5811715" cy="365125"/>
          </a:xfrm>
          <a:prstGeom prst="rect">
            <a:avLst/>
          </a:prstGeom>
        </p:spPr>
        <p:txBody>
          <a:bodyPr vert="horz" lIns="91440" tIns="45720" rIns="91440" bIns="45720" rtlCol="0" anchor="ctr"/>
          <a:lstStyle>
            <a:lvl1pPr algn="ctr">
              <a:defRPr sz="1200">
                <a:solidFill>
                  <a:schemeClr val="tx1"/>
                </a:solidFill>
              </a:defRPr>
            </a:lvl1pPr>
          </a:lstStyle>
          <a:p>
            <a:pPr>
              <a:defRPr/>
            </a:pPr>
            <a:r>
              <a:rPr lang="en-US"/>
              <a:t>REVA Academy for Corporate Excellence – RACE | race.reva.edu.in</a:t>
            </a:r>
            <a:endParaRPr lang="en-US" dirty="0"/>
          </a:p>
        </p:txBody>
      </p:sp>
    </p:spTree>
    <p:extLst>
      <p:ext uri="{BB962C8B-B14F-4D97-AF65-F5344CB8AC3E}">
        <p14:creationId xmlns:p14="http://schemas.microsoft.com/office/powerpoint/2010/main" xmlns="" val="641985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41B646-8096-67E5-4529-BDB03D9A3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BAAAA4A-47B0-B186-D66C-512D48A55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62F622B-39F0-438B-DE66-A663E1714D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2C4984E-0678-0232-E59D-C531B6EB1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A3725E2-31E5-81AE-22CD-2CF48F4BC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B4A57D5-B59F-AA5C-531D-FDF65C1009DA}"/>
              </a:ext>
            </a:extLst>
          </p:cNvPr>
          <p:cNvSpPr>
            <a:spLocks noGrp="1"/>
          </p:cNvSpPr>
          <p:nvPr>
            <p:ph type="dt" sz="half" idx="10"/>
          </p:nvPr>
        </p:nvSpPr>
        <p:spPr/>
        <p:txBody>
          <a:bodyPr/>
          <a:lstStyle/>
          <a:p>
            <a:fld id="{B83DFB99-E076-4686-8771-D9C9ED280317}" type="datetime3">
              <a:rPr lang="en-US" smtClean="0"/>
              <a:pPr/>
              <a:t>20 February 2023</a:t>
            </a:fld>
            <a:endParaRPr lang="en-IN"/>
          </a:p>
        </p:txBody>
      </p:sp>
      <p:sp>
        <p:nvSpPr>
          <p:cNvPr id="8" name="Footer Placeholder 7">
            <a:extLst>
              <a:ext uri="{FF2B5EF4-FFF2-40B4-BE49-F238E27FC236}">
                <a16:creationId xmlns:a16="http://schemas.microsoft.com/office/drawing/2014/main" xmlns="" id="{08848A68-6C29-6841-3EA0-D24768818D93}"/>
              </a:ext>
            </a:extLst>
          </p:cNvPr>
          <p:cNvSpPr>
            <a:spLocks noGrp="1"/>
          </p:cNvSpPr>
          <p:nvPr>
            <p:ph type="ftr" sz="quarter" idx="11"/>
          </p:nvPr>
        </p:nvSpPr>
        <p:spPr/>
        <p:txBody>
          <a:bodyPr/>
          <a:lstStyle/>
          <a:p>
            <a:r>
              <a:rPr lang="en-US"/>
              <a:t>REVA Academy for Corporate Excellence – RACE | race.reva.edu.in</a:t>
            </a:r>
            <a:endParaRPr lang="en-IN"/>
          </a:p>
        </p:txBody>
      </p:sp>
      <p:sp>
        <p:nvSpPr>
          <p:cNvPr id="9" name="Slide Number Placeholder 8">
            <a:extLst>
              <a:ext uri="{FF2B5EF4-FFF2-40B4-BE49-F238E27FC236}">
                <a16:creationId xmlns:a16="http://schemas.microsoft.com/office/drawing/2014/main" xmlns="" id="{772F046F-B9C5-2135-5E78-55B99B64A14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3340873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1212CE-8E63-DE47-926A-2806046A5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C88DACC-A9CF-25B8-FADB-EF71DAB09B5D}"/>
              </a:ext>
            </a:extLst>
          </p:cNvPr>
          <p:cNvSpPr>
            <a:spLocks noGrp="1"/>
          </p:cNvSpPr>
          <p:nvPr>
            <p:ph type="dt" sz="half" idx="10"/>
          </p:nvPr>
        </p:nvSpPr>
        <p:spPr/>
        <p:txBody>
          <a:bodyPr/>
          <a:lstStyle/>
          <a:p>
            <a:fld id="{133C4A86-EE5E-430A-B201-DD153C1D7118}" type="datetime3">
              <a:rPr lang="en-US" smtClean="0"/>
              <a:pPr/>
              <a:t>20 February 2023</a:t>
            </a:fld>
            <a:endParaRPr lang="en-IN"/>
          </a:p>
        </p:txBody>
      </p:sp>
      <p:sp>
        <p:nvSpPr>
          <p:cNvPr id="4" name="Footer Placeholder 3">
            <a:extLst>
              <a:ext uri="{FF2B5EF4-FFF2-40B4-BE49-F238E27FC236}">
                <a16:creationId xmlns:a16="http://schemas.microsoft.com/office/drawing/2014/main" xmlns="" id="{F0E3D948-3FD6-54EB-FA88-0A79DFDE04C2}"/>
              </a:ext>
            </a:extLst>
          </p:cNvPr>
          <p:cNvSpPr>
            <a:spLocks noGrp="1"/>
          </p:cNvSpPr>
          <p:nvPr>
            <p:ph type="ftr" sz="quarter" idx="11"/>
          </p:nvPr>
        </p:nvSpPr>
        <p:spPr/>
        <p:txBody>
          <a:bodyPr/>
          <a:lstStyle/>
          <a:p>
            <a:r>
              <a:rPr lang="en-US"/>
              <a:t>REVA Academy for Corporate Excellence – RACE | race.reva.edu.in</a:t>
            </a:r>
            <a:endParaRPr lang="en-IN"/>
          </a:p>
        </p:txBody>
      </p:sp>
      <p:sp>
        <p:nvSpPr>
          <p:cNvPr id="5" name="Slide Number Placeholder 4">
            <a:extLst>
              <a:ext uri="{FF2B5EF4-FFF2-40B4-BE49-F238E27FC236}">
                <a16:creationId xmlns:a16="http://schemas.microsoft.com/office/drawing/2014/main" xmlns="" id="{7B42A27F-E85E-D7BE-820F-5D7F4EA3A5D6}"/>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328717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C4A645-4076-0DD1-F21F-7DA2E7DBEC8E}"/>
              </a:ext>
            </a:extLst>
          </p:cNvPr>
          <p:cNvSpPr>
            <a:spLocks noGrp="1"/>
          </p:cNvSpPr>
          <p:nvPr>
            <p:ph type="dt" sz="half" idx="10"/>
          </p:nvPr>
        </p:nvSpPr>
        <p:spPr/>
        <p:txBody>
          <a:bodyPr/>
          <a:lstStyle/>
          <a:p>
            <a:fld id="{BA0F3B7A-C703-449C-9BCB-CEBE69179CE9}" type="datetime3">
              <a:rPr lang="en-US" smtClean="0"/>
              <a:pPr/>
              <a:t>20 February 2023</a:t>
            </a:fld>
            <a:endParaRPr lang="en-IN"/>
          </a:p>
        </p:txBody>
      </p:sp>
      <p:sp>
        <p:nvSpPr>
          <p:cNvPr id="3" name="Footer Placeholder 2">
            <a:extLst>
              <a:ext uri="{FF2B5EF4-FFF2-40B4-BE49-F238E27FC236}">
                <a16:creationId xmlns:a16="http://schemas.microsoft.com/office/drawing/2014/main" xmlns="" id="{8C396299-65B8-236C-5185-326DF6281CE8}"/>
              </a:ext>
            </a:extLst>
          </p:cNvPr>
          <p:cNvSpPr>
            <a:spLocks noGrp="1"/>
          </p:cNvSpPr>
          <p:nvPr>
            <p:ph type="ftr" sz="quarter" idx="11"/>
          </p:nvPr>
        </p:nvSpPr>
        <p:spPr/>
        <p:txBody>
          <a:bodyPr/>
          <a:lstStyle/>
          <a:p>
            <a:r>
              <a:rPr lang="en-US"/>
              <a:t>REVA Academy for Corporate Excellence – RACE | race.reva.edu.in</a:t>
            </a:r>
            <a:endParaRPr lang="en-IN"/>
          </a:p>
        </p:txBody>
      </p:sp>
      <p:sp>
        <p:nvSpPr>
          <p:cNvPr id="4" name="Slide Number Placeholder 3">
            <a:extLst>
              <a:ext uri="{FF2B5EF4-FFF2-40B4-BE49-F238E27FC236}">
                <a16:creationId xmlns:a16="http://schemas.microsoft.com/office/drawing/2014/main" xmlns="" id="{D82C14A8-2899-01EE-55FF-D21207C4938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1640676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489C4-3A76-6231-0EB8-B7C0DF9B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70766E-B614-6E76-EE88-55095546D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0F98D78-1D4B-6D37-81ED-B8EA60969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B49C743-95E7-DA77-7E6B-91D4BDC2902D}"/>
              </a:ext>
            </a:extLst>
          </p:cNvPr>
          <p:cNvSpPr>
            <a:spLocks noGrp="1"/>
          </p:cNvSpPr>
          <p:nvPr>
            <p:ph type="dt" sz="half" idx="10"/>
          </p:nvPr>
        </p:nvSpPr>
        <p:spPr/>
        <p:txBody>
          <a:bodyPr/>
          <a:lstStyle/>
          <a:p>
            <a:fld id="{DA96A2E3-21D6-49A4-B7BE-5081A6C2E030}" type="datetime3">
              <a:rPr lang="en-US" smtClean="0"/>
              <a:pPr/>
              <a:t>20 February 2023</a:t>
            </a:fld>
            <a:endParaRPr lang="en-IN"/>
          </a:p>
        </p:txBody>
      </p:sp>
      <p:sp>
        <p:nvSpPr>
          <p:cNvPr id="6" name="Footer Placeholder 5">
            <a:extLst>
              <a:ext uri="{FF2B5EF4-FFF2-40B4-BE49-F238E27FC236}">
                <a16:creationId xmlns:a16="http://schemas.microsoft.com/office/drawing/2014/main" xmlns="" id="{2B7D41F0-E639-1C42-61E6-67955F562A96}"/>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C22EF771-7E4C-27D5-A567-4DF5D5BF6DAE}"/>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1201811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A3586A-A7F3-4A9F-305E-21667DAD2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71AD13B-C499-3285-F0C2-B5D8500EB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567E8D0-3A04-7DF5-1548-144A954F0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4F97146-77A6-BBD1-81B6-2FBA1D87B082}"/>
              </a:ext>
            </a:extLst>
          </p:cNvPr>
          <p:cNvSpPr>
            <a:spLocks noGrp="1"/>
          </p:cNvSpPr>
          <p:nvPr>
            <p:ph type="dt" sz="half" idx="10"/>
          </p:nvPr>
        </p:nvSpPr>
        <p:spPr/>
        <p:txBody>
          <a:bodyPr/>
          <a:lstStyle/>
          <a:p>
            <a:fld id="{693C6AB8-E909-429F-ABE1-7FDF375A8A24}" type="datetime3">
              <a:rPr lang="en-US" smtClean="0"/>
              <a:pPr/>
              <a:t>20 February 2023</a:t>
            </a:fld>
            <a:endParaRPr lang="en-IN"/>
          </a:p>
        </p:txBody>
      </p:sp>
      <p:sp>
        <p:nvSpPr>
          <p:cNvPr id="6" name="Footer Placeholder 5">
            <a:extLst>
              <a:ext uri="{FF2B5EF4-FFF2-40B4-BE49-F238E27FC236}">
                <a16:creationId xmlns:a16="http://schemas.microsoft.com/office/drawing/2014/main" xmlns="" id="{BAD01874-D9CC-80C3-6645-94CF4362A3CB}"/>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05CACB1A-E2BD-5A9B-ACEB-ACE55378A27C}"/>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023351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E948CF-E4AA-AE25-988E-9AF6DED05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3AE07B0-B5FB-7F01-D1C7-8FD40170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2CF934E-37C1-DF05-2785-927F20E5C83A}"/>
              </a:ext>
            </a:extLst>
          </p:cNvPr>
          <p:cNvSpPr>
            <a:spLocks noGrp="1"/>
          </p:cNvSpPr>
          <p:nvPr>
            <p:ph type="dt" sz="half" idx="10"/>
          </p:nvPr>
        </p:nvSpPr>
        <p:spPr/>
        <p:txBody>
          <a:bodyPr/>
          <a:lstStyle/>
          <a:p>
            <a:fld id="{5E53A0AB-A797-49F1-91CA-409B68B2BAD3}" type="datetime3">
              <a:rPr lang="en-US" smtClean="0"/>
              <a:pPr/>
              <a:t>20 February 2023</a:t>
            </a:fld>
            <a:endParaRPr lang="en-IN"/>
          </a:p>
        </p:txBody>
      </p:sp>
      <p:sp>
        <p:nvSpPr>
          <p:cNvPr id="5" name="Footer Placeholder 4">
            <a:extLst>
              <a:ext uri="{FF2B5EF4-FFF2-40B4-BE49-F238E27FC236}">
                <a16:creationId xmlns:a16="http://schemas.microsoft.com/office/drawing/2014/main" xmlns="" id="{2186E886-8046-0491-18E0-C7DA49967E7F}"/>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17AE8017-6C16-A82D-097D-828555708C9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3664837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2A64DB-7E8E-77AA-AABA-01287D38E8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CE38464-7BCC-168D-22E1-3396237C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2CF9B8F-0D16-DFC3-1252-12480851D0A4}"/>
              </a:ext>
            </a:extLst>
          </p:cNvPr>
          <p:cNvSpPr>
            <a:spLocks noGrp="1"/>
          </p:cNvSpPr>
          <p:nvPr>
            <p:ph type="dt" sz="half" idx="10"/>
          </p:nvPr>
        </p:nvSpPr>
        <p:spPr/>
        <p:txBody>
          <a:bodyPr/>
          <a:lstStyle/>
          <a:p>
            <a:fld id="{4DAD4285-B41F-4602-8FE6-74B6B1A68E7C}" type="datetime3">
              <a:rPr lang="en-US" smtClean="0"/>
              <a:pPr/>
              <a:t>20 February 2023</a:t>
            </a:fld>
            <a:endParaRPr lang="en-IN"/>
          </a:p>
        </p:txBody>
      </p:sp>
      <p:sp>
        <p:nvSpPr>
          <p:cNvPr id="5" name="Footer Placeholder 4">
            <a:extLst>
              <a:ext uri="{FF2B5EF4-FFF2-40B4-BE49-F238E27FC236}">
                <a16:creationId xmlns:a16="http://schemas.microsoft.com/office/drawing/2014/main" xmlns="" id="{5331CA6E-6281-CC49-2B16-DD159250C466}"/>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EDB0E7C1-2CA7-5D69-31E0-2E3ED2E15554}"/>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66570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01" preserve="1" userDrawn="1">
  <p:cSld name="2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599128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477788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206013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3252866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0D0CCA17-D100-45DE-A2F3-E686E13D4486}"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9540239" y="16774"/>
            <a:ext cx="2577673" cy="687380"/>
          </a:xfrm>
          <a:prstGeom prst="rect">
            <a:avLst/>
          </a:prstGeom>
        </p:spPr>
      </p:pic>
      <p:sp>
        <p:nvSpPr>
          <p:cNvPr id="9"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290867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631680" y="1534"/>
            <a:ext cx="2566262" cy="684266"/>
          </a:xfrm>
          <a:prstGeom prst="rect">
            <a:avLst/>
          </a:prstGeom>
        </p:spPr>
      </p:pic>
      <p:sp>
        <p:nvSpPr>
          <p:cNvPr id="9" name="Footer Placeholder 4"/>
          <p:cNvSpPr>
            <a:spLocks noGrp="1"/>
          </p:cNvSpPr>
          <p:nvPr>
            <p:ph type="ftr" sz="quarter" idx="10"/>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1139150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707879" y="32014"/>
            <a:ext cx="2407921" cy="642113"/>
          </a:xfrm>
          <a:prstGeom prst="rect">
            <a:avLst/>
          </a:prstGeom>
        </p:spPr>
      </p:pic>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979261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540240" y="32014"/>
            <a:ext cx="2608152" cy="695508"/>
          </a:xfrm>
          <a:prstGeom prst="rect">
            <a:avLst/>
          </a:prstGeom>
        </p:spPr>
      </p:pic>
      <p:sp>
        <p:nvSpPr>
          <p:cNvPr id="4"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1832626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2_Main Slide #2">
    <p:spTree>
      <p:nvGrpSpPr>
        <p:cNvPr id="1" name=""/>
        <p:cNvGrpSpPr/>
        <p:nvPr/>
      </p:nvGrpSpPr>
      <p:grpSpPr>
        <a:xfrm>
          <a:off x="0" y="0"/>
          <a:ext cx="0" cy="0"/>
          <a:chOff x="0" y="0"/>
          <a:chExt cx="0" cy="0"/>
        </a:xfrm>
      </p:grpSpPr>
      <p:sp>
        <p:nvSpPr>
          <p:cNvPr id="31" name="www.websitename.com"/>
          <p:cNvSpPr txBox="1">
            <a:spLocks noGrp="1"/>
          </p:cNvSpPr>
          <p:nvPr>
            <p:ph type="body" sz="quarter" idx="13"/>
          </p:nvPr>
        </p:nvSpPr>
        <p:spPr>
          <a:xfrm rot="16200000">
            <a:off x="11153149" y="3366675"/>
            <a:ext cx="1442703" cy="124650"/>
          </a:xfrm>
          <a:prstGeom prst="rect">
            <a:avLst/>
          </a:prstGeom>
        </p:spPr>
        <p:txBody>
          <a:bodyPr wrap="none" lIns="0" tIns="0" rIns="0" bIns="0" anchor="ctr">
            <a:spAutoFit/>
          </a:bodyPr>
          <a:lstStyle>
            <a:lvl1pPr>
              <a:defRPr sz="900">
                <a:solidFill>
                  <a:srgbClr val="6A6E77"/>
                </a:solidFill>
                <a:latin typeface="Montserrat Light"/>
                <a:ea typeface="Montserrat Light"/>
                <a:cs typeface="Montserrat Light"/>
                <a:sym typeface="Montserrat Light"/>
              </a:defRPr>
            </a:lvl1pPr>
          </a:lstStyle>
          <a:p>
            <a:r>
              <a:t>www.websitename.com</a:t>
            </a:r>
          </a:p>
        </p:txBody>
      </p:sp>
      <p:sp>
        <p:nvSpPr>
          <p:cNvPr id="32" name="uplock"/>
          <p:cNvSpPr txBox="1">
            <a:spLocks noGrp="1"/>
          </p:cNvSpPr>
          <p:nvPr>
            <p:ph type="body" sz="quarter" idx="14"/>
          </p:nvPr>
        </p:nvSpPr>
        <p:spPr>
          <a:xfrm rot="16200000">
            <a:off x="-30351" y="3342438"/>
            <a:ext cx="695703" cy="173124"/>
          </a:xfrm>
          <a:prstGeom prst="rect">
            <a:avLst/>
          </a:prstGeom>
        </p:spPr>
        <p:txBody>
          <a:bodyPr wrap="none" lIns="0" tIns="0" rIns="0" bIns="0" anchor="ctr">
            <a:spAutoFit/>
          </a:bodyPr>
          <a:lstStyle>
            <a:lvl1pPr>
              <a:defRPr sz="1250">
                <a:solidFill>
                  <a:srgbClr val="1C1F25"/>
                </a:solidFill>
                <a:latin typeface="Montserrat Bold"/>
                <a:ea typeface="Montserrat Bold"/>
                <a:cs typeface="Montserrat Bold"/>
                <a:sym typeface="Montserrat Bold"/>
              </a:defRPr>
            </a:lvl1pPr>
          </a:lstStyle>
          <a:p>
            <a:r>
              <a:t>uplock</a:t>
            </a:r>
          </a:p>
        </p:txBody>
      </p:sp>
      <p:sp>
        <p:nvSpPr>
          <p:cNvPr id="33" name="Slide Number"/>
          <p:cNvSpPr txBox="1">
            <a:spLocks noGrp="1"/>
          </p:cNvSpPr>
          <p:nvPr>
            <p:ph type="sldNum" sz="quarter" idx="2"/>
          </p:nvPr>
        </p:nvSpPr>
        <p:spPr>
          <a:xfrm>
            <a:off x="11407421" y="6476735"/>
            <a:ext cx="147397" cy="139701"/>
          </a:xfrm>
          <a:prstGeom prst="rect">
            <a:avLst/>
          </a:prstGeom>
        </p:spPr>
        <p:txBody>
          <a:bodyPr/>
          <a:lstStyle/>
          <a:p>
            <a:fld id="{86CB4B4D-7CA3-9044-876B-883B54F8677D}" type="slidenum">
              <a:rPr/>
              <a:pPr/>
              <a:t>‹#›</a:t>
            </a:fld>
            <a:endParaRPr/>
          </a:p>
        </p:txBody>
      </p:sp>
      <p:sp>
        <p:nvSpPr>
          <p:cNvPr id="7" name="Picture Placeholder 2">
            <a:extLst>
              <a:ext uri="{FF2B5EF4-FFF2-40B4-BE49-F238E27FC236}">
                <a16:creationId xmlns:a16="http://schemas.microsoft.com/office/drawing/2014/main" xmlns="" id="{C1CFBFE9-716E-4CC4-9BA2-ADF2F90D6429}"/>
              </a:ext>
            </a:extLst>
          </p:cNvPr>
          <p:cNvSpPr>
            <a:spLocks noGrp="1"/>
          </p:cNvSpPr>
          <p:nvPr>
            <p:ph type="pic" sz="quarter" idx="32" hasCustomPrompt="1"/>
          </p:nvPr>
        </p:nvSpPr>
        <p:spPr>
          <a:xfrm>
            <a:off x="633909" y="1"/>
            <a:ext cx="2731691" cy="6858000"/>
          </a:xfrm>
          <a:prstGeom prst="rect">
            <a:avLst/>
          </a:prstGeom>
          <a:solidFill>
            <a:schemeClr val="bg1">
              <a:lumMod val="95000"/>
            </a:schemeClr>
          </a:solidFill>
        </p:spPr>
        <p:txBody>
          <a:bodyPr anchor="ctr"/>
          <a:lstStyle>
            <a:lvl1pPr>
              <a:defRPr sz="1000"/>
            </a:lvl1pPr>
          </a:lstStyle>
          <a:p>
            <a:r>
              <a:rPr lang="en-US" dirty="0"/>
              <a:t>Click to Insert Image</a:t>
            </a:r>
          </a:p>
        </p:txBody>
      </p:sp>
    </p:spTree>
    <p:extLst>
      <p:ext uri="{BB962C8B-B14F-4D97-AF65-F5344CB8AC3E}">
        <p14:creationId xmlns:p14="http://schemas.microsoft.com/office/powerpoint/2010/main" xmlns="" val="405285025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67128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01128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01" userDrawn="1">
  <p:cSld name="3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74507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37213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E08DDE-145F-4074-80B9-92A82F6FAE3F}"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74973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24537-D8D1-48D3-974C-5042DA3C845D}"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62351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668FF8-54C7-4DF9-8A67-F38E35811078}"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6994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75388-B0D9-4736-A094-62A2D51967A2}"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0581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3D490C-FF0D-4F46-8C01-08A44D82182A}"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35996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468A9-DCD9-466F-99E8-72F5C99304C3}"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F5BC2F2-4D2A-A620-8B97-4370377B1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1721170-226C-1291-214E-AA69A4A82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92BC54E-B23E-83D9-219D-3E94E86A8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B8086-8CEF-4375-ABEF-185B80135AEB}" type="datetime3">
              <a:rPr lang="en-US" smtClean="0"/>
              <a:pPr/>
              <a:t>20 February 2023</a:t>
            </a:fld>
            <a:endParaRPr lang="en-IN"/>
          </a:p>
        </p:txBody>
      </p:sp>
      <p:sp>
        <p:nvSpPr>
          <p:cNvPr id="5" name="Footer Placeholder 4">
            <a:extLst>
              <a:ext uri="{FF2B5EF4-FFF2-40B4-BE49-F238E27FC236}">
                <a16:creationId xmlns:a16="http://schemas.microsoft.com/office/drawing/2014/main" xmlns="" id="{815C31A5-9A34-06DF-31F6-C0E8F5A81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A85A8EB8-6738-EBF2-0CE3-80E7244A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3699927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75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615396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direction detection in selected stocks in Indian BFSI sector</a:t>
            </a:r>
            <a:r>
              <a:rPr lang="en-US" sz="3200" b="1" dirty="0">
                <a:cs typeface="Arial" panose="020B0604020202020204" pitchFamily="34" charset="0"/>
              </a:rPr>
              <a:t/>
            </a:r>
            <a:br>
              <a:rPr lang="en-US" sz="3200" b="1" dirty="0">
                <a:cs typeface="Arial" panose="020B0604020202020204" pitchFamily="34" charset="0"/>
              </a:rPr>
            </a:br>
            <a:r>
              <a:rPr lang="en-US" sz="2000" dirty="0">
                <a:cs typeface="Arial" panose="020B0604020202020204" pitchFamily="34" charset="0"/>
              </a:rPr>
              <a:t>Proposal Presentation</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p14="http://schemas.microsoft.com/office/powerpoint/2010/main" xmlns="" val="381903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a:t>
            </a:r>
            <a:r>
              <a:rPr lang="en-US" dirty="0" smtClean="0"/>
              <a:t>change.0.5%  or 0.7% difference,1</a:t>
            </a:r>
            <a:r>
              <a:rPr lang="en-US" dirty="0"/>
              <a:t>%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 xmlns:p14="http://schemas.microsoft.com/office/powerpoint/2010/main" val="566884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a:t>
            </a:r>
            <a:r>
              <a:rPr lang="en-US" b="1" dirty="0"/>
              <a:t>6-day </a:t>
            </a:r>
            <a:r>
              <a:rPr lang="en-US" dirty="0"/>
              <a:t>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a:t>
            </a:r>
            <a:r>
              <a:rPr lang="en-US" b="1" dirty="0"/>
              <a:t>predicted based on </a:t>
            </a:r>
            <a:r>
              <a:rPr lang="en-US" b="1" dirty="0" smtClean="0"/>
              <a:t>0.3 </a:t>
            </a:r>
            <a:r>
              <a:rPr lang="en-US" b="1" dirty="0"/>
              <a:t>of the existing test data</a:t>
            </a:r>
            <a:r>
              <a:rPr lang="en-US" dirty="0"/>
              <a:t>.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a:t>
            </a:r>
            <a:r>
              <a:rPr lang="en-US" b="1" dirty="0"/>
              <a:t>10-day</a:t>
            </a:r>
            <a:r>
              <a:rPr lang="en-US" dirty="0"/>
              <a:t>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 xmlns:p14="http://schemas.microsoft.com/office/powerpoint/2010/main" val="3930874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a:t>
            </a:r>
            <a:r>
              <a:rPr lang="en-US" b="1" dirty="0"/>
              <a:t>difference between 11th and 12th day Closing price </a:t>
            </a:r>
            <a:r>
              <a:rPr lang="en-US" dirty="0"/>
              <a:t>is determined. If the 12th day closing price is seen an increase from the 11th day by 0.7% or more, the direction of the closing price can be made as positive. If the </a:t>
            </a:r>
            <a:r>
              <a:rPr lang="en-US" b="1" dirty="0"/>
              <a:t>12th day </a:t>
            </a:r>
            <a:r>
              <a:rPr lang="en-US" dirty="0"/>
              <a:t>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a:t>
            </a:r>
            <a:r>
              <a:rPr lang="en-US" b="1" dirty="0"/>
              <a:t>14 days</a:t>
            </a:r>
            <a:r>
              <a:rPr lang="en-US" dirty="0"/>
              <a:t>.</a:t>
            </a:r>
          </a:p>
          <a:p>
            <a:endParaRPr lang="en-US" dirty="0"/>
          </a:p>
        </p:txBody>
      </p:sp>
    </p:spTree>
    <p:extLst>
      <p:ext uri="{BB962C8B-B14F-4D97-AF65-F5344CB8AC3E}">
        <p14:creationId xmlns="" xmlns:p14="http://schemas.microsoft.com/office/powerpoint/2010/main" val="1365596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a:t>
            </a:r>
            <a:r>
              <a:rPr lang="en-US" b="1" dirty="0"/>
              <a:t>technical indicators </a:t>
            </a:r>
            <a:r>
              <a:rPr lang="en-US" dirty="0"/>
              <a:t>can be utilized in Technical Analysis to build another sets of </a:t>
            </a:r>
            <a:r>
              <a:rPr lang="en-US" b="1" dirty="0"/>
              <a:t>classification Models</a:t>
            </a:r>
            <a:r>
              <a:rPr lang="en-US" dirty="0"/>
              <a:t>.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 xmlns:p14="http://schemas.microsoft.com/office/powerpoint/2010/main" val="4233380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 xmlns:p14="http://schemas.microsoft.com/office/powerpoint/2010/main" val="2268398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 xmlns:a16="http://schemas.microsoft.com/office/drawing/2014/main" id="{57E463DB-7FFA-43DC-845E-590925A24259}"/>
              </a:ext>
            </a:extLst>
          </p:cNvPr>
          <p:cNvSpPr txBox="1"/>
          <p:nvPr/>
        </p:nvSpPr>
        <p:spPr>
          <a:xfrm>
            <a:off x="4842930" y="1413442"/>
            <a:ext cx="6096000" cy="2585323"/>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a:t>
            </a:r>
            <a:r>
              <a:rPr lang="en-IN" sz="1800" b="1" dirty="0">
                <a:effectLst/>
                <a:latin typeface="Times New Roman" panose="02020603050405020304" pitchFamily="18" charset="0"/>
                <a:ea typeface="Times New Roman" panose="02020603050405020304" pitchFamily="18" charset="0"/>
              </a:rPr>
              <a:t>percentage change of the closing price is </a:t>
            </a:r>
            <a:r>
              <a:rPr lang="en-IN" b="1" dirty="0">
                <a:latin typeface="Times New Roman" panose="02020603050405020304" pitchFamily="18" charset="0"/>
                <a:ea typeface="Times New Roman" panose="02020603050405020304" pitchFamily="18" charset="0"/>
              </a:rPr>
              <a:t>more</a:t>
            </a:r>
            <a:r>
              <a:rPr lang="en-IN" sz="1800" b="1" dirty="0">
                <a:effectLst/>
                <a:latin typeface="Times New Roman" panose="02020603050405020304" pitchFamily="18" charset="0"/>
                <a:ea typeface="Times New Roman" panose="02020603050405020304" pitchFamily="18" charset="0"/>
              </a:rPr>
              <a:t> than 0.5%, </a:t>
            </a:r>
            <a:r>
              <a:rPr lang="en-IN" sz="1800" dirty="0">
                <a:effectLst/>
                <a:latin typeface="Times New Roman" panose="02020603050405020304" pitchFamily="18" charset="0"/>
                <a:ea typeface="Times New Roman" panose="02020603050405020304" pitchFamily="18" charset="0"/>
              </a:rPr>
              <a:t>the direction of </a:t>
            </a:r>
            <a:r>
              <a:rPr lang="en-IN" sz="1800" dirty="0" smtClean="0">
                <a:effectLst/>
                <a:latin typeface="Times New Roman" panose="02020603050405020304" pitchFamily="18" charset="0"/>
                <a:ea typeface="Times New Roman" panose="02020603050405020304" pitchFamily="18" charset="0"/>
              </a:rPr>
              <a:t>the </a:t>
            </a:r>
            <a:r>
              <a:rPr lang="en-IN" sz="1800" dirty="0">
                <a:effectLst/>
                <a:latin typeface="Times New Roman" panose="02020603050405020304" pitchFamily="18" charset="0"/>
                <a:ea typeface="Times New Roman" panose="02020603050405020304" pitchFamily="18" charset="0"/>
              </a:rPr>
              <a:t>closing price is treated as Positive and </a:t>
            </a:r>
            <a:r>
              <a:rPr lang="en-IN" sz="1800" b="1" dirty="0" smtClean="0">
                <a:effectLst/>
                <a:latin typeface="Times New Roman" panose="02020603050405020304" pitchFamily="18" charset="0"/>
                <a:ea typeface="Times New Roman" panose="02020603050405020304" pitchFamily="18" charset="0"/>
              </a:rPr>
              <a:t>suitable </a:t>
            </a:r>
            <a:r>
              <a:rPr lang="en-IN" sz="1800" b="1" dirty="0">
                <a:effectLst/>
                <a:latin typeface="Times New Roman" panose="02020603050405020304" pitchFamily="18" charset="0"/>
                <a:ea typeface="Times New Roman" panose="02020603050405020304" pitchFamily="18" charset="0"/>
              </a:rPr>
              <a:t>for Long Trading </a:t>
            </a:r>
            <a:r>
              <a:rPr lang="en-IN" sz="1800" dirty="0">
                <a:effectLst/>
                <a:latin typeface="Times New Roman" panose="02020603050405020304" pitchFamily="18" charset="0"/>
                <a:ea typeface="Times New Roman" panose="02020603050405020304" pitchFamily="18" charset="0"/>
              </a:rPr>
              <a:t>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a:t>
            </a:r>
            <a:r>
              <a:rPr lang="en-IN" sz="1800" b="1" dirty="0">
                <a:effectLst/>
                <a:latin typeface="Times New Roman" panose="02020603050405020304" pitchFamily="18" charset="0"/>
                <a:ea typeface="Times New Roman" panose="02020603050405020304" pitchFamily="18" charset="0"/>
              </a:rPr>
              <a:t>non-positive</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not suitable for Long Trading </a:t>
            </a:r>
            <a:r>
              <a:rPr lang="en-IN" sz="1800" dirty="0">
                <a:effectLst/>
                <a:latin typeface="Times New Roman" panose="02020603050405020304" pitchFamily="18" charset="0"/>
                <a:ea typeface="Times New Roman" panose="02020603050405020304" pitchFamily="18" charset="0"/>
              </a:rPr>
              <a:t>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205491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 xmlns:a16="http://schemas.microsoft.com/office/drawing/2014/main"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a:t>
            </a:r>
            <a:r>
              <a:rPr kumimoji="0" lang="en-US" sz="1700" b="1" i="0" u="none" strike="noStrike" kern="1200" cap="none" spc="0" normalizeH="0" baseline="0" noProof="0" dirty="0">
                <a:ln>
                  <a:noFill/>
                </a:ln>
                <a:solidFill>
                  <a:prstClr val="black"/>
                </a:solidFill>
                <a:effectLst/>
                <a:uLnTx/>
                <a:uFillTx/>
                <a:latin typeface="Roboto Slab"/>
                <a:ea typeface="+mn-ea"/>
                <a:cs typeface="+mn-cs"/>
              </a:rPr>
              <a:t>SBI and Kotak Mahindra company from the year 2000 to 2022 </a:t>
            </a:r>
            <a:r>
              <a:rPr kumimoji="0" lang="en-US" sz="1700" b="0" i="0" u="none" strike="noStrike" kern="1200" cap="none" spc="0" normalizeH="0" baseline="0" noProof="0" dirty="0">
                <a:ln>
                  <a:noFill/>
                </a:ln>
                <a:solidFill>
                  <a:prstClr val="black"/>
                </a:solidFill>
                <a:effectLst/>
                <a:uLnTx/>
                <a:uFillTx/>
                <a:latin typeface="Roboto Slab"/>
                <a:ea typeface="+mn-ea"/>
                <a:cs typeface="+mn-cs"/>
              </a:rPr>
              <a:t>is being used to repeat the entire process which had been implemented for the </a:t>
            </a:r>
            <a:r>
              <a:rPr kumimoji="0" lang="en-US" sz="1700" b="1" i="0" u="none" strike="noStrike" kern="1200" cap="none" spc="0" normalizeH="0" baseline="0" noProof="0" dirty="0">
                <a:ln>
                  <a:noFill/>
                </a:ln>
                <a:solidFill>
                  <a:prstClr val="black"/>
                </a:solidFill>
                <a:effectLst/>
                <a:uLnTx/>
                <a:uFillTx/>
                <a:latin typeface="Roboto Slab"/>
                <a:ea typeface="+mn-ea"/>
                <a:cs typeface="+mn-cs"/>
              </a:rPr>
              <a:t>HDFC dataset</a:t>
            </a:r>
            <a:r>
              <a:rPr kumimoji="0" lang="en-US" sz="1700" b="0" i="0" u="none" strike="noStrike" kern="1200" cap="none" spc="0" normalizeH="0" baseline="0" noProof="0" dirty="0">
                <a:ln>
                  <a:noFill/>
                </a:ln>
                <a:solidFill>
                  <a:prstClr val="black"/>
                </a:solidFill>
                <a:effectLst/>
                <a:uLnTx/>
                <a:uFillTx/>
                <a:latin typeface="Roboto Slab"/>
                <a:ea typeface="+mn-ea"/>
                <a:cs typeface="+mn-cs"/>
              </a:rPr>
              <a:t>.</a:t>
            </a:r>
          </a:p>
        </p:txBody>
      </p:sp>
    </p:spTree>
    <p:extLst>
      <p:ext uri="{BB962C8B-B14F-4D97-AF65-F5344CB8AC3E}">
        <p14:creationId xmlns="" xmlns:p14="http://schemas.microsoft.com/office/powerpoint/2010/main" val="3126004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b="1" dirty="0"/>
              <a:t>LOGISTIC REGRESSION</a:t>
            </a:r>
          </a:p>
          <a:p>
            <a:endParaRPr lang="en-US" dirty="0"/>
          </a:p>
          <a:p>
            <a:r>
              <a:rPr lang="en-US" b="1" dirty="0"/>
              <a:t>K Neighbors Classifier Modelling</a:t>
            </a:r>
          </a:p>
          <a:p>
            <a:endParaRPr lang="en-US" dirty="0"/>
          </a:p>
          <a:p>
            <a:r>
              <a:rPr lang="en-US" b="1" dirty="0"/>
              <a:t>XG Boost Classifier Modelling</a:t>
            </a:r>
          </a:p>
          <a:p>
            <a:endParaRPr lang="en-US" dirty="0"/>
          </a:p>
          <a:p>
            <a:r>
              <a:rPr lang="en-US" b="1" dirty="0"/>
              <a:t>Decision Tree Classifier Modelling</a:t>
            </a:r>
          </a:p>
          <a:p>
            <a:endParaRPr lang="en-US" dirty="0"/>
          </a:p>
          <a:p>
            <a:r>
              <a:rPr lang="en-US" b="1" dirty="0"/>
              <a:t>Decision Tree Classifier using GridSearchCV and Cross Validation</a:t>
            </a:r>
          </a:p>
          <a:p>
            <a:endParaRPr lang="en-US" dirty="0"/>
          </a:p>
          <a:p>
            <a:r>
              <a:rPr lang="en-US" b="1" dirty="0"/>
              <a:t>Random Forest Classifier using Randomized SearchCV and Cross Validation</a:t>
            </a:r>
          </a:p>
        </p:txBody>
      </p:sp>
    </p:spTree>
    <p:extLst>
      <p:ext uri="{BB962C8B-B14F-4D97-AF65-F5344CB8AC3E}">
        <p14:creationId xmlns="" xmlns:p14="http://schemas.microsoft.com/office/powerpoint/2010/main" val="2832697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b="1" dirty="0"/>
              <a:t>CONFUSION MATRIX</a:t>
            </a:r>
          </a:p>
          <a:p>
            <a:endParaRPr lang="en-US" dirty="0"/>
          </a:p>
          <a:p>
            <a:endParaRPr lang="en-US" dirty="0"/>
          </a:p>
          <a:p>
            <a:r>
              <a:rPr lang="en-US" b="1" dirty="0"/>
              <a:t>ROC AUC SCORE</a:t>
            </a:r>
          </a:p>
        </p:txBody>
      </p:sp>
    </p:spTree>
    <p:extLst>
      <p:ext uri="{BB962C8B-B14F-4D97-AF65-F5344CB8AC3E}">
        <p14:creationId xmlns="" xmlns:p14="http://schemas.microsoft.com/office/powerpoint/2010/main" val="23914938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C48D1-F57F-4856-A08A-5D67181FEE73}"/>
              </a:ext>
            </a:extLst>
          </p:cNvPr>
          <p:cNvSpPr>
            <a:spLocks noGrp="1"/>
          </p:cNvSpPr>
          <p:nvPr>
            <p:ph type="title"/>
          </p:nvPr>
        </p:nvSpPr>
        <p:spPr/>
        <p:txBody>
          <a:bodyPr>
            <a:normAutofit/>
          </a:bodyPr>
          <a:lstStyle/>
          <a:p>
            <a:r>
              <a:rPr lang="en-US" sz="3600" dirty="0">
                <a:cs typeface="Arial" panose="020B0604020202020204" pitchFamily="34" charset="0"/>
              </a:rPr>
              <a:t>References</a:t>
            </a:r>
            <a:endParaRPr lang="en-IN" dirty="0"/>
          </a:p>
        </p:txBody>
      </p:sp>
      <p:sp>
        <p:nvSpPr>
          <p:cNvPr id="5" name="Date Placeholder 4">
            <a:extLst>
              <a:ext uri="{FF2B5EF4-FFF2-40B4-BE49-F238E27FC236}">
                <a16:creationId xmlns:a16="http://schemas.microsoft.com/office/drawing/2014/main" xmlns="" id="{EF8F20FC-BC77-F5DE-DCB7-5A6A844B4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E65501-01B6-4480-B71B-6C4C2316D7B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a:extLst>
              <a:ext uri="{FF2B5EF4-FFF2-40B4-BE49-F238E27FC236}">
                <a16:creationId xmlns:a16="http://schemas.microsoft.com/office/drawing/2014/main" xmlns="" id="{3C478A14-3843-A020-E304-56CB3374784F}"/>
              </a:ext>
            </a:extLst>
          </p:cNvPr>
          <p:cNvSpPr>
            <a:spLocks noGrp="1"/>
          </p:cNvSpPr>
          <p:nvPr>
            <p:ph type="ftr" sz="quarter" idx="3"/>
          </p:nvPr>
        </p:nvSpPr>
        <p:spPr/>
        <p:txBody>
          <a:bodyPr/>
          <a:lstStyle/>
          <a:p>
            <a:pPr>
              <a:defRPr/>
            </a:pPr>
            <a:r>
              <a:rPr lang="en-US">
                <a:solidFill>
                  <a:prstClr val="black">
                    <a:tint val="75000"/>
                  </a:prstClr>
                </a:solidFill>
              </a:rPr>
              <a:t>REVA Academy for Corporate Excellence – RACE | race.reva.edu.in</a:t>
            </a:r>
            <a:endParaRPr lang="en-US" dirty="0">
              <a:solidFill>
                <a:prstClr val="black">
                  <a:tint val="75000"/>
                </a:prstClr>
              </a:solidFill>
            </a:endParaRPr>
          </a:p>
        </p:txBody>
      </p:sp>
      <p:sp>
        <p:nvSpPr>
          <p:cNvPr id="10" name="TextBox 9">
            <a:extLst>
              <a:ext uri="{FF2B5EF4-FFF2-40B4-BE49-F238E27FC236}">
                <a16:creationId xmlns:a16="http://schemas.microsoft.com/office/drawing/2014/main" xmlns="" id="{05E68804-5D27-C41C-C224-1E75974A4925}"/>
              </a:ext>
            </a:extLst>
          </p:cNvPr>
          <p:cNvSpPr txBox="1"/>
          <p:nvPr/>
        </p:nvSpPr>
        <p:spPr>
          <a:xfrm>
            <a:off x="9037079" y="1094111"/>
            <a:ext cx="2864874" cy="276999"/>
          </a:xfrm>
          <a:prstGeom prst="rect">
            <a:avLst/>
          </a:prstGeom>
          <a:noFill/>
        </p:spPr>
        <p:txBody>
          <a:bodyPr wrap="square">
            <a:spAutoFit/>
          </a:bodyPr>
          <a:lstStyle/>
          <a:p>
            <a:pPr algn="r"/>
            <a:r>
              <a:rPr lang="en-US" sz="1200" dirty="0"/>
              <a:t>Journal Articles | White Papers </a:t>
            </a:r>
          </a:p>
        </p:txBody>
      </p:sp>
      <p:sp>
        <p:nvSpPr>
          <p:cNvPr id="11" name="Slide Number Placeholder 5">
            <a:extLst>
              <a:ext uri="{FF2B5EF4-FFF2-40B4-BE49-F238E27FC236}">
                <a16:creationId xmlns:a16="http://schemas.microsoft.com/office/drawing/2014/main" xmlns="" id="{9949C78A-61BA-3328-5807-3CC71FFEDE73}"/>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9</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
        <p:nvSpPr>
          <p:cNvPr id="7" name="Rectangle 6"/>
          <p:cNvSpPr/>
          <p:nvPr/>
        </p:nvSpPr>
        <p:spPr>
          <a:xfrm>
            <a:off x="404950" y="1479522"/>
            <a:ext cx="11142616" cy="3970318"/>
          </a:xfrm>
          <a:prstGeom prst="rect">
            <a:avLst/>
          </a:prstGeom>
        </p:spPr>
        <p:txBody>
          <a:bodyPr wrap="square">
            <a:spAutoFit/>
          </a:bodyPr>
          <a:lstStyle/>
          <a:p>
            <a:r>
              <a:rPr lang="en-US" sz="1400" dirty="0" smtClean="0"/>
              <a:t>1.	</a:t>
            </a:r>
            <a:r>
              <a:rPr lang="en-US" sz="1400" dirty="0" err="1" smtClean="0"/>
              <a:t>Alhomadi</a:t>
            </a:r>
            <a:r>
              <a:rPr lang="en-US" sz="1400" dirty="0" smtClean="0"/>
              <a:t>, A. (2021). Forecasting stock market prices : A machine learning approach. Digital Commons, 11(2), 16–36.</a:t>
            </a:r>
          </a:p>
          <a:p>
            <a:r>
              <a:rPr lang="en-US" sz="1400" dirty="0" smtClean="0"/>
              <a:t>2.	</a:t>
            </a:r>
            <a:r>
              <a:rPr lang="en-US" sz="1400" dirty="0" err="1" smtClean="0"/>
              <a:t>Anjani</a:t>
            </a:r>
            <a:r>
              <a:rPr lang="en-US" sz="1400" dirty="0" smtClean="0"/>
              <a:t>, T., &amp; </a:t>
            </a:r>
            <a:r>
              <a:rPr lang="en-US" sz="1400" dirty="0" err="1" smtClean="0"/>
              <a:t>Syarif</a:t>
            </a:r>
            <a:r>
              <a:rPr lang="en-US" sz="1400" dirty="0" smtClean="0"/>
              <a:t>, A. D. (2019). The Effect of Fundamental Analysis on Stock Returns using Data Panels ; Evidence Pharmaceutical Companies listed on IDX. International Journal of Innovate Science and Research Technology, 4(7), 500–505.</a:t>
            </a:r>
          </a:p>
          <a:p>
            <a:r>
              <a:rPr lang="en-US" sz="1400" dirty="0" smtClean="0"/>
              <a:t>3.	</a:t>
            </a:r>
            <a:r>
              <a:rPr lang="en-US" sz="1400" dirty="0" err="1" smtClean="0"/>
              <a:t>Elbialy</a:t>
            </a:r>
            <a:r>
              <a:rPr lang="en-US" sz="1400" dirty="0" smtClean="0"/>
              <a:t>, B. A. (2019). The Effect of Using Technical and Fundamental Analysis on the Effectiveness of Investment Decisions of Traders on the Egyptian Stock Exchange. International Journal of Applied Engineering Research, 14(24), 4492–4501. http://www.ripublication.com</a:t>
            </a:r>
          </a:p>
          <a:p>
            <a:r>
              <a:rPr lang="en-US" sz="1400" dirty="0" smtClean="0"/>
              <a:t>4.	Hansen, K. B. (2020). The virtue of simplicity: On machine learning models in algorithmic trading. Big Data and Society, 7(1). https://doi.org/10.1177/2053951720926558</a:t>
            </a:r>
          </a:p>
          <a:p>
            <a:r>
              <a:rPr lang="en-US" sz="1400" dirty="0" smtClean="0"/>
              <a:t>5.	Huang, Y., </a:t>
            </a:r>
            <a:r>
              <a:rPr lang="en-US" sz="1400" dirty="0" err="1" smtClean="0"/>
              <a:t>Capretz</a:t>
            </a:r>
            <a:r>
              <a:rPr lang="en-US" sz="1400" dirty="0" smtClean="0"/>
              <a:t>, L. F., &amp; Ho, D. (2021). Machine Learning for Stock Prediction Based on Fundamental Analysis. 2021 IEEE Symposium Series on Computational Intelligence, SSCI 2021 - Proceedings. https://doi.org/10.1109/SSCI50451.2021.9660134</a:t>
            </a:r>
          </a:p>
          <a:p>
            <a:r>
              <a:rPr lang="en-US" sz="1400" dirty="0" smtClean="0"/>
              <a:t>6.	</a:t>
            </a:r>
            <a:r>
              <a:rPr lang="en-US" sz="1400" dirty="0" err="1" smtClean="0"/>
              <a:t>Markoulidakis</a:t>
            </a:r>
            <a:r>
              <a:rPr lang="en-US" sz="1400" dirty="0" smtClean="0"/>
              <a:t>, I., </a:t>
            </a:r>
            <a:r>
              <a:rPr lang="en-US" sz="1400" dirty="0" err="1" smtClean="0"/>
              <a:t>Kopsiaftis</a:t>
            </a:r>
            <a:r>
              <a:rPr lang="en-US" sz="1400" dirty="0" smtClean="0"/>
              <a:t>, G., Rallis, I., &amp; </a:t>
            </a:r>
            <a:r>
              <a:rPr lang="en-US" sz="1400" dirty="0" err="1" smtClean="0"/>
              <a:t>Georgoulas</a:t>
            </a:r>
            <a:r>
              <a:rPr lang="en-US" sz="1400" dirty="0" smtClean="0"/>
              <a:t>, I. (2021). Multi-Class Confusion Matrix Reduction method and its application on Net Promoter Score classification problem. ACM International Conference Proceeding Series, 412–419. https://doi.org/10.1145/3453892.3461323</a:t>
            </a:r>
          </a:p>
          <a:p>
            <a:r>
              <a:rPr lang="en-US" sz="1400" dirty="0" smtClean="0"/>
              <a:t>7.	</a:t>
            </a:r>
            <a:r>
              <a:rPr lang="en-US" sz="1400" dirty="0" err="1" smtClean="0"/>
              <a:t>Mohapatra</a:t>
            </a:r>
            <a:r>
              <a:rPr lang="en-US" sz="1400" dirty="0" smtClean="0"/>
              <a:t>, S., &amp; </a:t>
            </a:r>
            <a:r>
              <a:rPr lang="en-US" sz="1400" dirty="0" err="1" smtClean="0"/>
              <a:t>Misra</a:t>
            </a:r>
            <a:r>
              <a:rPr lang="en-US" sz="1400" dirty="0" smtClean="0"/>
              <a:t>, A. K. (2020). Momentum returns: A portfolio-based empirical study to establish evidence, factors and profitability in Indian stock market. IIMB Management Review, 32(1), 75–84. https://doi.org/10.1016/j.iimb.2019.07.007</a:t>
            </a:r>
          </a:p>
          <a:p>
            <a:r>
              <a:rPr lang="en-US" sz="1400" dirty="0" smtClean="0"/>
              <a:t>8.	</a:t>
            </a:r>
            <a:r>
              <a:rPr lang="en-US" sz="1400" dirty="0" err="1" smtClean="0"/>
              <a:t>Rouf</a:t>
            </a:r>
            <a:r>
              <a:rPr lang="en-US" sz="1400" dirty="0" smtClean="0"/>
              <a:t>, N., </a:t>
            </a:r>
            <a:r>
              <a:rPr lang="en-US" sz="1400" dirty="0" err="1" smtClean="0"/>
              <a:t>Malik</a:t>
            </a:r>
            <a:r>
              <a:rPr lang="en-US" sz="1400" dirty="0" smtClean="0"/>
              <a:t>, M. B., </a:t>
            </a:r>
            <a:r>
              <a:rPr lang="en-US" sz="1400" dirty="0" err="1" smtClean="0"/>
              <a:t>Arif</a:t>
            </a:r>
            <a:r>
              <a:rPr lang="en-US" sz="1400" dirty="0" smtClean="0"/>
              <a:t>, T., Sharma, S., Singh, S., </a:t>
            </a:r>
            <a:r>
              <a:rPr lang="en-US" sz="1400" dirty="0" err="1" smtClean="0"/>
              <a:t>Aich</a:t>
            </a:r>
            <a:r>
              <a:rPr lang="en-US" sz="1400" dirty="0" smtClean="0"/>
              <a:t>, S., &amp; Kim, H. C. (2021). Stock market prediction using machine learning techniques: A decade survey on methodologies, recent developments, and future directions. Electronics (Switzerland), 10(21). https://doi.org/10.3390/electronics10212717</a:t>
            </a:r>
            <a:endParaRPr lang="en-US" sz="1400" dirty="0"/>
          </a:p>
        </p:txBody>
      </p:sp>
    </p:spTree>
    <p:extLst>
      <p:ext uri="{BB962C8B-B14F-4D97-AF65-F5344CB8AC3E}">
        <p14:creationId xmlns:p14="http://schemas.microsoft.com/office/powerpoint/2010/main" xmlns="" val="2132745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Arial" panose="020B0604020202020204" pitchFamily="34" charset="0"/>
              </a:rPr>
              <a:t>Background Information</a:t>
            </a:r>
            <a:r>
              <a:rPr lang="en-US" dirty="0" smtClean="0"/>
              <a:t> </a:t>
            </a:r>
            <a:endParaRPr lang="en-US" dirty="0"/>
          </a:p>
        </p:txBody>
      </p:sp>
      <p:pic>
        <p:nvPicPr>
          <p:cNvPr id="11" name="Picture 10">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xmlns=""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xmlns="" val="119358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Noun Project question mark icon 1101884 cc.svg - Outreach Wik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7A145C07-8365-45F1-BB24-52654C8ABC0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71197" y="2700997"/>
            <a:ext cx="2767120" cy="270920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307598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 xmlns:a16="http://schemas.microsoft.com/office/drawing/2014/main" id="{A6017331-7CD5-4295-8116-958AB9D98A06}"/>
              </a:ext>
            </a:extLst>
          </p:cNvPr>
          <p:cNvSpPr txBox="1"/>
          <p:nvPr/>
        </p:nvSpPr>
        <p:spPr>
          <a:xfrm>
            <a:off x="364066" y="1376615"/>
            <a:ext cx="11463867" cy="4801314"/>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smtClean="0"/>
              <a:t>Documents reviewed for capstone2 included topics namely the impact of algorithmic trading and Stock market prediction using machine learning techniques and analysis thereafter.</a:t>
            </a:r>
          </a:p>
          <a:p>
            <a:pPr marL="342900" indent="-342900">
              <a:buFont typeface="+mj-lt"/>
              <a:buAutoNum type="arabicPeriod"/>
            </a:pPr>
            <a:endParaRPr lang="en-US" dirty="0" smtClean="0"/>
          </a:p>
          <a:p>
            <a:pPr marL="342900" indent="-342900">
              <a:buFont typeface="+mj-lt"/>
              <a:buAutoNum type="arabicPeriod"/>
            </a:pPr>
            <a:r>
              <a:rPr lang="en-US" dirty="0" smtClean="0"/>
              <a:t>The effect of Technical and fundamental analysis on investment decisions was researched which included technical analysis for HDFC, KOTAK, and SBI stocks.</a:t>
            </a:r>
          </a:p>
          <a:p>
            <a:pPr marL="342900" indent="-342900">
              <a:buFont typeface="+mj-lt"/>
              <a:buAutoNum type="arabicPeriod"/>
            </a:pPr>
            <a:endParaRPr lang="en-US" dirty="0" smtClean="0"/>
          </a:p>
          <a:p>
            <a:pPr marL="342900" indent="-342900">
              <a:buFont typeface="+mj-lt"/>
              <a:buAutoNum type="arabicPeriod"/>
            </a:pPr>
            <a:r>
              <a:rPr lang="en-US" dirty="0" smtClean="0"/>
              <a:t>Supervised and unsupervised machine learning methods were gone through. Other studies included a Decision tree for classification and regression, random forest algorithm, Logistic regression, XGBoost, and KNN.</a:t>
            </a:r>
          </a:p>
          <a:p>
            <a:pPr marL="342900" indent="-342900">
              <a:buFont typeface="+mj-lt"/>
              <a:buAutoNum type="arabicPeriod"/>
            </a:pPr>
            <a:endParaRPr lang="en-US" dirty="0" smtClean="0"/>
          </a:p>
          <a:p>
            <a:pPr marL="342900" indent="-342900">
              <a:buFont typeface="+mj-lt"/>
              <a:buAutoNum type="arabicPeriod"/>
            </a:pPr>
            <a:r>
              <a:rPr lang="en-US" dirty="0" smtClean="0"/>
              <a:t>Effects of volatility, trend, and momentum indicators for the prediction of the stock market were researched. Confusion matrix method of evaluation of error metrics was gone through.</a:t>
            </a:r>
          </a:p>
          <a:p>
            <a:pPr marL="342900" indent="-342900">
              <a:buFont typeface="+mj-lt"/>
              <a:buAutoNum type="arabicPeriod"/>
            </a:pPr>
            <a:endParaRPr lang="en-US" dirty="0" smtClean="0"/>
          </a:p>
          <a:p>
            <a:pPr marL="342900" indent="-342900">
              <a:buFont typeface="+mj-lt"/>
              <a:buAutoNum type="arabicPeriod"/>
            </a:pPr>
            <a:r>
              <a:rPr lang="en-US" dirty="0" smtClean="0"/>
              <a:t>Some of the research gaps observed were that Feature expansion and elimination techniques in data preparation were lacking details, fundamental analysis wasn't explored enough, and research on volume indicators in the technical analysis was missing. Hyper parameter tuning while discussing machine learning algorithms should have been discussed in more detail.</a:t>
            </a:r>
            <a:endParaRPr lang="en-US" dirty="0"/>
          </a:p>
        </p:txBody>
      </p:sp>
    </p:spTree>
    <p:extLst>
      <p:ext uri="{BB962C8B-B14F-4D97-AF65-F5344CB8AC3E}">
        <p14:creationId xmlns="" xmlns:p14="http://schemas.microsoft.com/office/powerpoint/2010/main"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3611886" cy="369332"/>
          </a:xfrm>
          <a:prstGeom prst="rect">
            <a:avLst/>
          </a:prstGeom>
        </p:spPr>
        <p:txBody>
          <a:bodyPr wrap="none">
            <a:spAutoFit/>
          </a:bodyPr>
          <a:lstStyle/>
          <a:p>
            <a:r>
              <a:rPr lang="en-US" dirty="0" smtClean="0"/>
              <a:t>Technical/Functional  Problem </a:t>
            </a:r>
            <a:endParaRPr lang="en-US" dirty="0"/>
          </a:p>
        </p:txBody>
      </p:sp>
      <p:cxnSp>
        <p:nvCxnSpPr>
          <p:cNvPr id="5" name="Straight Connector 4">
            <a:extLst>
              <a:ext uri="{FF2B5EF4-FFF2-40B4-BE49-F238E27FC236}">
                <a16:creationId xmlns:a16="http://schemas.microsoft.com/office/drawing/2014/main" xmlns=""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xmlns=""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xmlns=""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xmlns=""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77025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34926" y="1075899"/>
            <a:ext cx="5868914" cy="369332"/>
          </a:xfrm>
          <a:prstGeom prst="rect">
            <a:avLst/>
          </a:prstGeom>
        </p:spPr>
        <p:txBody>
          <a:bodyPr wrap="none">
            <a:spAutoFit/>
          </a:bodyPr>
          <a:lstStyle/>
          <a:p>
            <a:pPr algn="r"/>
            <a:r>
              <a:rPr lang="en-US" altLang="ko-KR" dirty="0" smtClean="0">
                <a:solidFill>
                  <a:schemeClr val="tx1">
                    <a:lumMod val="75000"/>
                    <a:lumOff val="25000"/>
                  </a:schemeClr>
                </a:solidFill>
                <a:cs typeface="Arial" pitchFamily="34" charset="0"/>
              </a:rPr>
              <a:t>Primary &amp; Secondary Objectives | Expected Outcome</a:t>
            </a:r>
            <a:endParaRPr lang="en-US" altLang="ko-KR" dirty="0">
              <a:solidFill>
                <a:schemeClr val="tx1">
                  <a:lumMod val="75000"/>
                  <a:lumOff val="25000"/>
                </a:schemeClr>
              </a:solidFill>
              <a:cs typeface="Arial" pitchFamily="34" charset="0"/>
            </a:endParaRPr>
          </a:p>
        </p:txBody>
      </p:sp>
    </p:spTree>
    <p:extLst>
      <p:ext uri="{BB962C8B-B14F-4D97-AF65-F5344CB8AC3E}">
        <p14:creationId xmlns="" xmlns:p14="http://schemas.microsoft.com/office/powerpoint/2010/main"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direction of the closing price </a:t>
            </a:r>
            <a:r>
              <a:rPr kumimoji="0" lang="en-US" sz="1800" b="0" i="0" u="none" strike="noStrike" kern="1200" cap="none" spc="0" normalizeH="0" baseline="0" noProof="0" dirty="0">
                <a:ln>
                  <a:noFill/>
                </a:ln>
                <a:solidFill>
                  <a:prstClr val="black"/>
                </a:solidFill>
                <a:effectLst/>
                <a:uLnTx/>
                <a:uFillTx/>
                <a:latin typeface="Roboto Slab"/>
                <a:ea typeface="+mn-ea"/>
                <a:cs typeface="+mn-cs"/>
              </a:rPr>
              <a:t>determine the extent of accuracy of Modelling predictions.</a:t>
            </a:r>
          </a:p>
        </p:txBody>
      </p:sp>
      <p:sp>
        <p:nvSpPr>
          <p:cNvPr id="14" name="TextBox 13">
            <a:extLst>
              <a:ext uri="{FF2B5EF4-FFF2-40B4-BE49-F238E27FC236}">
                <a16:creationId xmlns=""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6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 xmlns:a16="http://schemas.microsoft.com/office/drawing/2014/main" id="{6F468F33-975A-4F12-9B91-E1CA4C6400CC}"/>
              </a:ext>
            </a:extLst>
          </p:cNvPr>
          <p:cNvSpPr txBox="1"/>
          <p:nvPr/>
        </p:nvSpPr>
        <p:spPr>
          <a:xfrm>
            <a:off x="5595110" y="3537007"/>
            <a:ext cx="6096000" cy="3139321"/>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a:t>
            </a:r>
            <a:r>
              <a:rPr kumimoji="0" lang="en-US" sz="1800" b="1" i="0" u="none" strike="noStrike" kern="1200" cap="none" spc="0" normalizeH="0" baseline="0" noProof="0" dirty="0">
                <a:ln>
                  <a:noFill/>
                </a:ln>
                <a:solidFill>
                  <a:prstClr val="black"/>
                </a:solidFill>
                <a:effectLst/>
                <a:uLnTx/>
                <a:uFillTx/>
                <a:latin typeface="Roboto Slab"/>
                <a:ea typeface="+mn-ea"/>
                <a:cs typeface="+mn-cs"/>
              </a:rPr>
              <a:t>7th and 8th day closing price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lvl="0" indent="-342900">
              <a:buFont typeface="+mj-lt"/>
              <a:buAutoNum type="arabicPeriod"/>
              <a:defRPr/>
            </a:pPr>
            <a:r>
              <a:rPr lang="en-US" b="1" dirty="0" smtClean="0">
                <a:solidFill>
                  <a:prstClr val="black"/>
                </a:solidFill>
              </a:rPr>
              <a:t>0.5%</a:t>
            </a:r>
            <a:r>
              <a:rPr lang="en-US" dirty="0" smtClean="0">
                <a:solidFill>
                  <a:prstClr val="black"/>
                </a:solidFill>
              </a:rPr>
              <a:t> </a:t>
            </a:r>
            <a:r>
              <a:rPr lang="en-US" dirty="0" smtClean="0">
                <a:solidFill>
                  <a:prstClr val="black"/>
                </a:solidFill>
              </a:rPr>
              <a:t>,</a:t>
            </a:r>
            <a:r>
              <a:rPr lang="en-US" b="1" dirty="0" smtClean="0">
                <a:solidFill>
                  <a:prstClr val="black"/>
                </a:solidFill>
              </a:rPr>
              <a:t>1</a:t>
            </a:r>
            <a:r>
              <a:rPr lang="en-US" b="1" dirty="0" smtClean="0">
                <a:solidFill>
                  <a:prstClr val="black"/>
                </a:solidFill>
              </a:rPr>
              <a:t>%</a:t>
            </a:r>
            <a:r>
              <a:rPr lang="en-US" dirty="0" smtClean="0">
                <a:solidFill>
                  <a:prstClr val="black"/>
                </a:solidFill>
              </a:rPr>
              <a:t> </a:t>
            </a:r>
            <a:r>
              <a:rPr lang="en-US" dirty="0" smtClean="0">
                <a:solidFill>
                  <a:prstClr val="black"/>
                </a:solidFill>
              </a:rPr>
              <a:t>, </a:t>
            </a:r>
            <a:r>
              <a:rPr lang="en-US" dirty="0" smtClean="0">
                <a:solidFill>
                  <a:prstClr val="black"/>
                </a:solidFill>
              </a:rPr>
              <a:t>and </a:t>
            </a:r>
            <a:r>
              <a:rPr lang="en-US" b="1" dirty="0" smtClean="0">
                <a:solidFill>
                  <a:prstClr val="black"/>
                </a:solidFill>
              </a:rPr>
              <a:t>1.5</a:t>
            </a:r>
            <a:r>
              <a:rPr lang="en-US" dirty="0" smtClean="0">
                <a:solidFill>
                  <a:prstClr val="black"/>
                </a:solidFill>
              </a:rPr>
              <a:t>% difference </a:t>
            </a:r>
            <a:r>
              <a:rPr lang="en-US" dirty="0" smtClean="0">
                <a:solidFill>
                  <a:prstClr val="black"/>
                </a:solidFill>
              </a:rPr>
              <a:t>are </a:t>
            </a:r>
            <a:r>
              <a:rPr lang="en-US" dirty="0" smtClean="0">
                <a:solidFill>
                  <a:prstClr val="black"/>
                </a:solidFill>
              </a:rPr>
              <a:t>different classes of direction for which the rule is being set </a:t>
            </a:r>
            <a:r>
              <a:rPr lang="en-US" dirty="0" smtClean="0">
                <a:solidFill>
                  <a:prstClr val="black"/>
                </a:solidFill>
              </a:rPr>
              <a:t>for </a:t>
            </a:r>
            <a:r>
              <a:rPr lang="en-US" dirty="0" smtClean="0">
                <a:solidFill>
                  <a:prstClr val="black"/>
                </a:solidFill>
              </a:rPr>
              <a:t>computing the direction change as either positive change, negative change, or no change. </a:t>
            </a:r>
            <a:r>
              <a:rPr lang="en-US" b="1" dirty="0" smtClean="0">
                <a:solidFill>
                  <a:prstClr val="black"/>
                </a:solidFill>
              </a:rPr>
              <a:t>0.7% </a:t>
            </a:r>
            <a:r>
              <a:rPr lang="en-US" dirty="0" smtClean="0">
                <a:solidFill>
                  <a:prstClr val="black"/>
                </a:solidFill>
              </a:rPr>
              <a:t>difference as a class of direction can also be used in place of 0.5% change if that gives a better directional indicator.</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 xmlns:p14="http://schemas.microsoft.com/office/powerpoint/2010/main" val="2356502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10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14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consecutively and steps are repeated for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confirmation of the results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obtained.</a:t>
            </a:r>
          </a:p>
        </p:txBody>
      </p:sp>
      <p:sp>
        <p:nvSpPr>
          <p:cNvPr id="11" name="TextBox 10">
            <a:extLst>
              <a:ext uri="{FF2B5EF4-FFF2-40B4-BE49-F238E27FC236}">
                <a16:creationId xmlns="" xmlns:a16="http://schemas.microsoft.com/office/drawing/2014/main" id="{1B7467D0-0611-4C25-8CB9-00161047F8D3}"/>
              </a:ext>
            </a:extLst>
          </p:cNvPr>
          <p:cNvSpPr txBox="1"/>
          <p:nvPr/>
        </p:nvSpPr>
        <p:spPr>
          <a:xfrm>
            <a:off x="5261113" y="3429000"/>
            <a:ext cx="6215267" cy="2031325"/>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momentum</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trend</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volatility </a:t>
            </a:r>
            <a:r>
              <a:rPr lang="en-US" dirty="0" smtClean="0">
                <a:solidFill>
                  <a:prstClr val="black"/>
                </a:solidFill>
                <a:latin typeface="Roboto Slab"/>
              </a:rPr>
              <a:t>,</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indicators utilized as </a:t>
            </a:r>
            <a:r>
              <a:rPr kumimoji="0" lang="en-US" sz="1800" b="1" i="0" u="none" strike="noStrike" kern="1200" cap="none" spc="0" normalizeH="0" baseline="0" noProof="0" dirty="0">
                <a:ln>
                  <a:noFill/>
                </a:ln>
                <a:solidFill>
                  <a:prstClr val="black"/>
                </a:solidFill>
                <a:effectLst/>
                <a:uLnTx/>
                <a:uFillTx/>
                <a:latin typeface="Roboto Slab"/>
                <a:ea typeface="+mn-ea"/>
                <a:cs typeface="+mn-cs"/>
              </a:rPr>
              <a:t>feature variables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Open</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High</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low</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close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for the stock under consideration utilized to derive feature variables from Technical indicators. </a:t>
            </a:r>
          </a:p>
        </p:txBody>
      </p:sp>
      <p:sp>
        <p:nvSpPr>
          <p:cNvPr id="12" name="TextBox 11">
            <a:extLst>
              <a:ext uri="{FF2B5EF4-FFF2-40B4-BE49-F238E27FC236}">
                <a16:creationId xmlns=""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 xmlns:p14="http://schemas.microsoft.com/office/powerpoint/2010/main" val="2013851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a:t>
            </a:r>
            <a:r>
              <a:rPr lang="en-US" b="1" dirty="0"/>
              <a:t>HDFC</a:t>
            </a:r>
            <a:r>
              <a:rPr lang="en-US" dirty="0"/>
              <a:t> company from the </a:t>
            </a:r>
            <a:r>
              <a:rPr lang="en-US" dirty="0" smtClean="0"/>
              <a:t>year </a:t>
            </a:r>
            <a:r>
              <a:rPr lang="en-US" b="1" dirty="0" smtClean="0"/>
              <a:t>2000 to 2022 </a:t>
            </a:r>
            <a:r>
              <a:rPr lang="en-US" dirty="0" smtClean="0"/>
              <a:t>is </a:t>
            </a:r>
            <a:r>
              <a:rPr lang="en-US" dirty="0"/>
              <a:t>being used for this study. This study uses </a:t>
            </a:r>
            <a:r>
              <a:rPr lang="en-US" b="1" dirty="0"/>
              <a:t>NSE </a:t>
            </a:r>
            <a:r>
              <a:rPr lang="en-US" dirty="0"/>
              <a:t>Data. </a:t>
            </a:r>
          </a:p>
          <a:p>
            <a:endParaRPr lang="en-US" dirty="0"/>
          </a:p>
          <a:p>
            <a:r>
              <a:rPr lang="en-US" b="1" dirty="0"/>
              <a:t>6-day</a:t>
            </a:r>
            <a:r>
              <a:rPr lang="en-US" dirty="0"/>
              <a:t>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a:t>
            </a:r>
            <a:r>
              <a:rPr lang="en-US" b="1" dirty="0"/>
              <a:t>difference between 7th and 8th day Closing price </a:t>
            </a:r>
            <a:r>
              <a:rPr lang="en-US" dirty="0"/>
              <a:t>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 xmlns:p14="http://schemas.microsoft.com/office/powerpoint/2010/main" val="132595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2340</Words>
  <Application>Microsoft Office PowerPoint</Application>
  <PresentationFormat>Custom</PresentationFormat>
  <Paragraphs>157</Paragraphs>
  <Slides>20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Roboto Slab</vt:lpstr>
      <vt:lpstr>Calibri</vt:lpstr>
      <vt:lpstr>Roboto Slab (Body)</vt:lpstr>
      <vt:lpstr>Times New Roman</vt:lpstr>
      <vt:lpstr>Calibri Light</vt:lpstr>
      <vt:lpstr>Montserrat Light</vt:lpstr>
      <vt:lpstr>Montserrat Bold</vt:lpstr>
      <vt:lpstr>1_Office Theme</vt:lpstr>
      <vt:lpstr>Custom Design</vt:lpstr>
      <vt:lpstr>2_Office Theme</vt:lpstr>
      <vt:lpstr>Modelling direction detection in selected stocks in Indian BFSI sector Proposal Presentation</vt:lpstr>
      <vt:lpstr>Background Information </vt:lpstr>
      <vt:lpstr>Literature Review </vt:lpstr>
      <vt:lpstr>Problem Statement</vt:lpstr>
      <vt:lpstr>Project Objectives  </vt:lpstr>
      <vt:lpstr>Project Methodology</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Slide 20</vt:lpstr>
    </vt:vector>
  </TitlesOfParts>
  <Company>HP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Admin</cp:lastModifiedBy>
  <cp:revision>224</cp:revision>
  <dcterms:created xsi:type="dcterms:W3CDTF">2021-01-28T08:43:53Z</dcterms:created>
  <dcterms:modified xsi:type="dcterms:W3CDTF">2023-02-20T03:26:19Z</dcterms:modified>
</cp:coreProperties>
</file>